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2"/>
  </p:notesMasterIdLst>
  <p:sldIdLst>
    <p:sldId id="422" r:id="rId2"/>
    <p:sldId id="292" r:id="rId3"/>
    <p:sldId id="367" r:id="rId4"/>
    <p:sldId id="426" r:id="rId5"/>
    <p:sldId id="443" r:id="rId6"/>
    <p:sldId id="444" r:id="rId7"/>
    <p:sldId id="445" r:id="rId8"/>
    <p:sldId id="446" r:id="rId9"/>
    <p:sldId id="447" r:id="rId10"/>
    <p:sldId id="448" r:id="rId11"/>
    <p:sldId id="449" r:id="rId12"/>
    <p:sldId id="450" r:id="rId13"/>
    <p:sldId id="451" r:id="rId14"/>
    <p:sldId id="452" r:id="rId15"/>
    <p:sldId id="453" r:id="rId16"/>
    <p:sldId id="454" r:id="rId17"/>
    <p:sldId id="455" r:id="rId18"/>
    <p:sldId id="456" r:id="rId19"/>
    <p:sldId id="457" r:id="rId20"/>
    <p:sldId id="458" r:id="rId21"/>
    <p:sldId id="459" r:id="rId22"/>
    <p:sldId id="460" r:id="rId23"/>
    <p:sldId id="461" r:id="rId24"/>
    <p:sldId id="462" r:id="rId25"/>
    <p:sldId id="463" r:id="rId26"/>
    <p:sldId id="464" r:id="rId27"/>
    <p:sldId id="465" r:id="rId28"/>
    <p:sldId id="466" r:id="rId29"/>
    <p:sldId id="467" r:id="rId30"/>
    <p:sldId id="468" r:id="rId31"/>
    <p:sldId id="470" r:id="rId32"/>
    <p:sldId id="469" r:id="rId33"/>
    <p:sldId id="471" r:id="rId34"/>
    <p:sldId id="472" r:id="rId35"/>
    <p:sldId id="474" r:id="rId36"/>
    <p:sldId id="473" r:id="rId37"/>
    <p:sldId id="475" r:id="rId38"/>
    <p:sldId id="476" r:id="rId39"/>
    <p:sldId id="477" r:id="rId40"/>
    <p:sldId id="373" r:id="rId4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0033CC"/>
    <a:srgbClr val="003399"/>
    <a:srgbClr val="9900CC"/>
    <a:srgbClr val="0066CC"/>
    <a:srgbClr val="000099"/>
    <a:srgbClr val="99336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5" autoAdjust="0"/>
    <p:restoredTop sz="92579" autoAdjust="0"/>
  </p:normalViewPr>
  <p:slideViewPr>
    <p:cSldViewPr>
      <p:cViewPr varScale="1">
        <p:scale>
          <a:sx n="76" d="100"/>
          <a:sy n="76" d="100"/>
        </p:scale>
        <p:origin x="1454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1098" y="-72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8D07DC8-1E30-4A35-8418-64EE8E117FD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366A9295-3C34-4AA9-9929-4F0D125C6E1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E04A4207-7B3B-4268-9562-62A09B4220C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CD74CF76-808D-4842-BB42-8AA6B400DA5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3558" name="Rectangle 6">
            <a:extLst>
              <a:ext uri="{FF2B5EF4-FFF2-40B4-BE49-F238E27FC236}">
                <a16:creationId xmlns:a16="http://schemas.microsoft.com/office/drawing/2014/main" id="{74B4CF2B-B14F-42CA-8CA5-59BA5B836DC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47F09F0B-F630-4AE7-9F00-69DC3FEB20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A253EDC-F1ED-4256-A76E-1980484211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>
            <a:extLst>
              <a:ext uri="{FF2B5EF4-FFF2-40B4-BE49-F238E27FC236}">
                <a16:creationId xmlns:a16="http://schemas.microsoft.com/office/drawing/2014/main" id="{103B78A3-5121-45FE-AAD3-ED6497BF0C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备注占位符 2">
            <a:extLst>
              <a:ext uri="{FF2B5EF4-FFF2-40B4-BE49-F238E27FC236}">
                <a16:creationId xmlns:a16="http://schemas.microsoft.com/office/drawing/2014/main" id="{D73F40DA-C11A-4BDB-8777-DC8DE183BD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id="{59DBF822-4BA8-45AC-9388-EFE11826EA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F4989D2-36AC-4911-AD78-1D109FE7F45B}" type="slidenum">
              <a:rPr lang="en-US" altLang="zh-CN" smtClean="0">
                <a:latin typeface="Arial" panose="020B0604020202020204" pitchFamily="34" charset="0"/>
              </a:rPr>
              <a:pPr/>
              <a:t>1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3FA4A4C-5D22-448A-AEFB-B6FAF34FC8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7E5FD42-2A3E-4C9D-8E5C-0CECCA989C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1F91776-A528-48E3-949D-D559B2F638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69C76-64F4-4B76-BB59-97C116BF82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8647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27100" y="1268413"/>
            <a:ext cx="8042275" cy="52212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2FAD880-8D10-40D1-831B-F006C23C58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064B4F8-EAB2-451E-AF68-DBB96D50D6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90F13C3-1361-4E14-98FE-9C6E611797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BBD76-C09F-4700-A7B9-B3F5C3E94B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4472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59600" y="214313"/>
            <a:ext cx="2009775" cy="62753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27100" y="214313"/>
            <a:ext cx="5880100" cy="62753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02F183E-FDFC-4DA7-9117-68B6587679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4FC89DB-2F34-45C4-BAF7-3D5BCC32FB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B818C5B-8924-4843-A548-29173721B0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8E1DD-55A7-4B90-A27D-87235A22E3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927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7100" y="1268413"/>
            <a:ext cx="8042275" cy="52212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2E369E9-0659-4CD1-8ED1-1121681163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87DA77C-9C0E-4519-8EC7-125686EDA0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C4C021D-A02C-4FDE-B91C-58944E8789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6120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AFDC7-250A-46DB-9FC7-DEEF31B11A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9356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9CB3F64-7D27-45FF-BE4D-5AD77F64A1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281179A-E948-4A7F-A735-CE4E8D438C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DAF2365-16AA-42FD-A114-E4FC50DAA3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86AA0-1C9E-454F-8977-6A747BE9C2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263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27100" y="1268413"/>
            <a:ext cx="3944938" cy="522128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38" y="1268413"/>
            <a:ext cx="3944937" cy="522128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1563927-69DC-49A8-B9A5-C2D5C7FA61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FBC0552-621B-4022-8FEF-033A2AC18D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3800BEA-FA13-4222-9C64-BBA781C878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47B4E-A6D5-41A2-8F89-A4E1784EF3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039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F79461E-1205-4F2B-8ADD-EDE3FF9C8C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53762405-64F4-4EB6-BFBE-2361A6D8D7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E13F69E4-DCAF-433D-82EE-FCA673B7A8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A53DB-5668-460A-B774-D29E410403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441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34900D09-AB78-46EE-97BD-3518095C26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148FF685-E9E6-4933-B4B5-5788764EDD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3604049-2799-45C9-8521-67895F6EEB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CBA2F4-0DB9-46B9-8F97-00A4179DDD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588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1BFFF0A6-A67F-4842-91ED-D2CBB78EA7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49629DC3-0729-4E31-ADE8-C114BB9F07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11F44CDD-B319-43D1-8769-81E03E72DC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C7AF0-C9B7-4DCD-84F9-11E4EB5C3D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1155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2C75B2F-5A35-4F89-89A4-567DD89B15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1334E7E-D4E8-4E65-8D7B-75B9E766C8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BC4D7C3-275F-4B36-990C-60E38415A0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A6D4B-ECDF-4ABC-93D2-500AEC0569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895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B598CD1-68D1-4E68-BA16-CA0AA76BF5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7532225-362B-4E9F-B7E0-A898132DF5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9A0022E-536E-4573-A182-DF54F0E805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EC434-107C-48D7-9BFD-DEB35E4FED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0873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5" name="Rectangle 11">
            <a:extLst>
              <a:ext uri="{FF2B5EF4-FFF2-40B4-BE49-F238E27FC236}">
                <a16:creationId xmlns:a16="http://schemas.microsoft.com/office/drawing/2014/main" id="{18A51F92-7F15-4AE4-BC41-1C2D9B16300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6" name="Rectangle 12">
            <a:extLst>
              <a:ext uri="{FF2B5EF4-FFF2-40B4-BE49-F238E27FC236}">
                <a16:creationId xmlns:a16="http://schemas.microsoft.com/office/drawing/2014/main" id="{53BD0144-BDC4-4392-9489-829C634D152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7" name="Rectangle 13">
            <a:extLst>
              <a:ext uri="{FF2B5EF4-FFF2-40B4-BE49-F238E27FC236}">
                <a16:creationId xmlns:a16="http://schemas.microsoft.com/office/drawing/2014/main" id="{3FF7FFE3-63FD-44B1-90F2-15A17A33BAB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0F5A3B85-691B-4E13-969B-B1873AAA5C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4995D9-014E-4972-855C-9E42A17ACF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9538" y="6507163"/>
            <a:ext cx="3857626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rgbClr val="3333CC"/>
              </a:buClr>
              <a:buSzPct val="55000"/>
              <a:tabLst>
                <a:tab pos="3595688" algn="l"/>
              </a:tabLst>
              <a:defRPr/>
            </a:pPr>
            <a:r>
              <a:rPr lang="zh-CN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Arial" charset="0"/>
              </a:rPr>
              <a:t> 西安电子科技大学  通信工程学院</a:t>
            </a:r>
            <a:r>
              <a:rPr lang="en-US" altLang="zh-CN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Arial" charset="0"/>
              </a:rPr>
              <a:t>                           </a:t>
            </a:r>
            <a:endParaRPr lang="en-US" altLang="zh-CN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  <a:cs typeface="Arial" charset="0"/>
              <a:sym typeface="Wingdings" pitchFamily="2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F594CF-9774-4F56-A644-1568C6837DB9}"/>
              </a:ext>
            </a:extLst>
          </p:cNvPr>
          <p:cNvSpPr/>
          <p:nvPr userDrawn="1"/>
        </p:nvSpPr>
        <p:spPr>
          <a:xfrm>
            <a:off x="6883400" y="6505575"/>
            <a:ext cx="2143125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eaLnBrk="1" hangingPunct="1">
              <a:defRPr/>
            </a:pPr>
            <a:r>
              <a:rPr lang="zh-CN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 课件制作：曹丽娜  </a:t>
            </a:r>
            <a:endParaRPr lang="zh-CN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06" r:id="rId1"/>
    <p:sldLayoutId id="2147485407" r:id="rId2"/>
    <p:sldLayoutId id="2147485408" r:id="rId3"/>
    <p:sldLayoutId id="2147485409" r:id="rId4"/>
    <p:sldLayoutId id="2147485410" r:id="rId5"/>
    <p:sldLayoutId id="2147485411" r:id="rId6"/>
    <p:sldLayoutId id="2147485412" r:id="rId7"/>
    <p:sldLayoutId id="2147485413" r:id="rId8"/>
    <p:sldLayoutId id="2147485414" r:id="rId9"/>
    <p:sldLayoutId id="2147485415" r:id="rId10"/>
    <p:sldLayoutId id="214748541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l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u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>
            <a:extLst>
              <a:ext uri="{FF2B5EF4-FFF2-40B4-BE49-F238E27FC236}">
                <a16:creationId xmlns:a16="http://schemas.microsoft.com/office/drawing/2014/main" id="{E2F03006-AF84-4B91-B3AC-1FCAA1A79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1921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第一章：传感器的一般特性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5363" name="矩形 5">
            <a:extLst>
              <a:ext uri="{FF2B5EF4-FFF2-40B4-BE49-F238E27FC236}">
                <a16:creationId xmlns:a16="http://schemas.microsoft.com/office/drawing/2014/main" id="{8DEF999B-0BD1-4007-B07E-1D31D9E51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" y="1358900"/>
            <a:ext cx="873111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n"/>
            </a:pPr>
            <a:r>
              <a:rPr lang="zh-CN" altLang="en-US" sz="2400" dirty="0"/>
              <a:t>回顾：</a:t>
            </a:r>
            <a:endParaRPr lang="en-US" altLang="zh-CN" sz="2400" dirty="0"/>
          </a:p>
          <a:p>
            <a:pPr marL="0" indent="0" eaLnBrk="1" hangingPunct="1"/>
            <a:r>
              <a:rPr lang="en-US" altLang="zh-CN" sz="2400" dirty="0"/>
              <a:t>1</a:t>
            </a:r>
            <a:r>
              <a:rPr lang="zh-CN" altLang="en-US" sz="2400" dirty="0"/>
              <a:t>、传感器的定义：传感器是一种能把特定的</a:t>
            </a:r>
            <a:r>
              <a:rPr lang="zh-CN" altLang="en-US" sz="2400" dirty="0">
                <a:solidFill>
                  <a:srgbClr val="FF0000"/>
                </a:solidFill>
              </a:rPr>
              <a:t>非电信号</a:t>
            </a:r>
            <a:r>
              <a:rPr lang="zh-CN" altLang="en-US" sz="2400" dirty="0"/>
              <a:t>（物理、化学、生物）按</a:t>
            </a:r>
            <a:r>
              <a:rPr lang="zh-CN" altLang="en-US" sz="2400" dirty="0">
                <a:solidFill>
                  <a:srgbClr val="FF0000"/>
                </a:solidFill>
              </a:rPr>
              <a:t>一定规律</a:t>
            </a:r>
            <a:r>
              <a:rPr lang="zh-CN" altLang="en-US" sz="2400" dirty="0"/>
              <a:t>转换成某种便于处理和传输的另一种物理</a:t>
            </a:r>
            <a:r>
              <a:rPr lang="en-US" altLang="zh-CN" sz="2400" dirty="0"/>
              <a:t>(</a:t>
            </a:r>
            <a:r>
              <a:rPr lang="zh-CN" altLang="en-US" sz="2400" dirty="0"/>
              <a:t>一般为电</a:t>
            </a:r>
            <a:r>
              <a:rPr lang="en-US" altLang="zh-CN" sz="2400" dirty="0"/>
              <a:t>) </a:t>
            </a:r>
            <a:r>
              <a:rPr lang="zh-CN" altLang="en-US" sz="2400" dirty="0"/>
              <a:t>的装置。</a:t>
            </a:r>
          </a:p>
          <a:p>
            <a:pPr marL="0" indent="0" eaLnBrk="1" hangingPunct="1"/>
            <a:r>
              <a:rPr lang="en-US" altLang="zh-CN" sz="2400" dirty="0"/>
              <a:t>2</a:t>
            </a:r>
            <a:r>
              <a:rPr lang="zh-CN" altLang="en-US" sz="2400" dirty="0"/>
              <a:t>、传感器的组成：敏感元件，转化元件，测量电路。</a:t>
            </a:r>
            <a:endParaRPr lang="en-US" altLang="zh-CN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线性度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EC7323-0F92-4FFD-AB92-1A8C77061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5" y="1763815"/>
            <a:ext cx="7830870" cy="406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64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线性度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D1DD9C-795C-4745-AF9F-276CD024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69" y="1870086"/>
            <a:ext cx="8251061" cy="419986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7E34133-8FDC-479D-AE91-59F9988922F7}"/>
              </a:ext>
            </a:extLst>
          </p:cNvPr>
          <p:cNvSpPr txBox="1"/>
          <p:nvPr/>
        </p:nvSpPr>
        <p:spPr>
          <a:xfrm>
            <a:off x="1781689" y="1131421"/>
            <a:ext cx="6885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800" dirty="0">
                <a:solidFill>
                  <a:srgbClr val="FF0000"/>
                </a:solidFill>
              </a:rPr>
              <a:t>为什么要拟合？拟合到底想干啥？拟合的大前提是什么？可以拟合成曲线吗？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80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线性度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F25938-001B-4D08-9F41-B1306B70E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82" y="1685420"/>
            <a:ext cx="6955796" cy="42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97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线性度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30F577-60DA-4265-8070-27701D27C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5" y="1685420"/>
            <a:ext cx="6732971" cy="42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7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线性度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04575B-331A-4571-BBD2-86D0A02D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75" y="1691161"/>
            <a:ext cx="6080844" cy="426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6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线性度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B0CCC0-1310-412D-A92F-6750FC811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98" y="1707694"/>
            <a:ext cx="6678204" cy="423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52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线性度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8D237A-E401-4550-BFCF-1C2A8CFC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81" y="1583795"/>
            <a:ext cx="6539237" cy="460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75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线性度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4B2DE5-8D83-4EBA-95AE-97F9A253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60" y="1763815"/>
            <a:ext cx="7771680" cy="40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64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线性度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0A7006-715C-4CD1-8300-2E97BDA26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20" y="1718284"/>
            <a:ext cx="6468549" cy="456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03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线性度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7621E6-F3DC-4E44-BE2A-DD7A178F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695" y="4689140"/>
            <a:ext cx="5310590" cy="15520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F90A6B2-A092-4CB6-AACE-32E1DC8A1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630" y="1687496"/>
            <a:ext cx="7086388" cy="27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0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AE32E92-9035-43D5-9A36-DE078E63F9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5038" y="1403350"/>
            <a:ext cx="7273925" cy="4394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52500" eaLnBrk="1" hangingPunct="1">
              <a:lnSpc>
                <a:spcPts val="5000"/>
              </a:lnSpc>
              <a:buClr>
                <a:srgbClr val="0000CC"/>
              </a:buClr>
              <a:buSzPct val="50000"/>
              <a:buFont typeface="Wingdings" panose="05000000000000000000" pitchFamily="2" charset="2"/>
              <a:buNone/>
              <a:tabLst>
                <a:tab pos="4133850" algn="l"/>
              </a:tabLst>
            </a:pPr>
            <a:r>
              <a:rPr lang="en-US" altLang="zh-CN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1.1 </a:t>
            </a:r>
            <a:r>
              <a:rPr lang="zh-CN" altLang="en-US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传感器的静态特性</a:t>
            </a:r>
          </a:p>
          <a:p>
            <a:pPr defTabSz="952500" eaLnBrk="1" hangingPunct="1">
              <a:lnSpc>
                <a:spcPts val="5000"/>
              </a:lnSpc>
              <a:buClr>
                <a:srgbClr val="0000CC"/>
              </a:buClr>
              <a:buSzPct val="50000"/>
              <a:buFont typeface="Wingdings" panose="05000000000000000000" pitchFamily="2" charset="2"/>
              <a:buNone/>
              <a:tabLst>
                <a:tab pos="4133850" algn="l"/>
              </a:tabLst>
            </a:pPr>
            <a:r>
              <a:rPr lang="en-US" altLang="zh-CN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1.2 </a:t>
            </a:r>
            <a:r>
              <a:rPr lang="zh-CN" altLang="en-US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传感器的动态特性</a:t>
            </a:r>
            <a:endParaRPr lang="en-US" altLang="zh-CN" dirty="0">
              <a:solidFill>
                <a:srgbClr val="0033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440D9DC-F25E-4985-8AB8-6192022E5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2928938" cy="70802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本章内容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静态特性指标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）线性度</a:t>
            </a:r>
            <a:endParaRPr lang="en-US" altLang="zh-CN" sz="2400" dirty="0"/>
          </a:p>
          <a:p>
            <a:pPr algn="just"/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）灵敏度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）精确度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）分辨力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）迟滞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6</a:t>
            </a:r>
            <a:r>
              <a:rPr lang="zh-CN" altLang="en-US" sz="2400" dirty="0"/>
              <a:t>）重复性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7</a:t>
            </a:r>
            <a:r>
              <a:rPr lang="zh-CN" altLang="en-US" sz="2400" dirty="0"/>
              <a:t>）稳定性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8</a:t>
            </a:r>
            <a:r>
              <a:rPr lang="zh-CN" altLang="en-US" sz="2400" dirty="0"/>
              <a:t>）漂移</a:t>
            </a:r>
          </a:p>
        </p:txBody>
      </p:sp>
    </p:spTree>
    <p:extLst>
      <p:ext uri="{BB962C8B-B14F-4D97-AF65-F5344CB8AC3E}">
        <p14:creationId xmlns:p14="http://schemas.microsoft.com/office/powerpoint/2010/main" val="1196627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灵敏度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E2FE1C-A992-46F8-8622-E965A6C54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05" y="1863365"/>
            <a:ext cx="7020780" cy="342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65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灵敏度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643506-C8BE-4EC7-AF3A-23DFF3757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1685420"/>
            <a:ext cx="7812360" cy="44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54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灵敏度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1BC9C8-462D-4C86-8B34-D59450A65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05" y="1808820"/>
            <a:ext cx="7462789" cy="419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31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静态特性指标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）线性度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）灵敏度</a:t>
            </a:r>
            <a:endParaRPr lang="en-US" altLang="zh-CN" sz="2400" dirty="0"/>
          </a:p>
          <a:p>
            <a:pPr algn="just"/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）精确度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）分辨力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）迟滞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6</a:t>
            </a:r>
            <a:r>
              <a:rPr lang="zh-CN" altLang="en-US" sz="2400" dirty="0"/>
              <a:t>）重复性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7</a:t>
            </a:r>
            <a:r>
              <a:rPr lang="zh-CN" altLang="en-US" sz="2400" dirty="0"/>
              <a:t>）稳定性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8</a:t>
            </a:r>
            <a:r>
              <a:rPr lang="zh-CN" altLang="en-US" sz="2400" dirty="0"/>
              <a:t>）漂移</a:t>
            </a:r>
          </a:p>
        </p:txBody>
      </p:sp>
    </p:spTree>
    <p:extLst>
      <p:ext uri="{BB962C8B-B14F-4D97-AF65-F5344CB8AC3E}">
        <p14:creationId xmlns:p14="http://schemas.microsoft.com/office/powerpoint/2010/main" val="1060878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精确度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1704FD-321C-4E31-9991-02ED07301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0" y="1693753"/>
            <a:ext cx="8512666" cy="394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18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精确度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0E747B-5659-41EB-8A42-65814BF09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15" y="1763815"/>
            <a:ext cx="7326560" cy="437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17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精确度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353828-5DCC-4F3A-A110-3A5CBCBA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12" y="1808820"/>
            <a:ext cx="7947375" cy="426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34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精确度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C89228-D302-44EB-8BD5-A7A13657A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5" y="1697065"/>
            <a:ext cx="7560840" cy="46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08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296525" y="1223755"/>
            <a:ext cx="85509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静态特性指标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）线性度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）灵敏度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）精确度</a:t>
            </a:r>
            <a:endParaRPr lang="en-US" altLang="zh-CN" sz="2400" dirty="0"/>
          </a:p>
          <a:p>
            <a:pPr algn="just"/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4</a:t>
            </a:r>
            <a:r>
              <a:rPr lang="zh-CN" altLang="en-US" sz="2400" dirty="0">
                <a:solidFill>
                  <a:srgbClr val="FF0000"/>
                </a:solidFill>
              </a:rPr>
              <a:t>）分辨力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）迟滞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6</a:t>
            </a:r>
            <a:r>
              <a:rPr lang="zh-CN" altLang="en-US" sz="2400" dirty="0"/>
              <a:t>）重复性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7</a:t>
            </a:r>
            <a:r>
              <a:rPr lang="zh-CN" altLang="en-US" sz="2400" dirty="0"/>
              <a:t>）稳定性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8</a:t>
            </a:r>
            <a:r>
              <a:rPr lang="zh-CN" altLang="en-US" sz="2400" dirty="0"/>
              <a:t>）漂移</a:t>
            </a:r>
          </a:p>
        </p:txBody>
      </p:sp>
    </p:spTree>
    <p:extLst>
      <p:ext uri="{BB962C8B-B14F-4D97-AF65-F5344CB8AC3E}">
        <p14:creationId xmlns:p14="http://schemas.microsoft.com/office/powerpoint/2010/main" val="3221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DBB8090-BD3F-4A56-B621-2EE325C1C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540" y="1292858"/>
            <a:ext cx="828092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传感器一般要变换各种信息量为电量，描述述这种</a:t>
            </a:r>
            <a:r>
              <a:rPr lang="zh-CN" altLang="en-US" sz="2400" dirty="0">
                <a:solidFill>
                  <a:srgbClr val="FF0000"/>
                </a:solidFill>
              </a:rPr>
              <a:t>变换的输入与输出关系</a:t>
            </a:r>
            <a:r>
              <a:rPr lang="zh-CN" altLang="en-US" sz="2400" dirty="0"/>
              <a:t>表达了</a:t>
            </a:r>
            <a:r>
              <a:rPr lang="zh-CN" altLang="en-US" sz="2400" dirty="0">
                <a:solidFill>
                  <a:srgbClr val="FF0000"/>
                </a:solidFill>
              </a:rPr>
              <a:t>传感器的一般特性</a:t>
            </a:r>
            <a:r>
              <a:rPr lang="zh-CN" altLang="en-US" sz="2400" dirty="0"/>
              <a:t>。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4572000" cy="707886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传感器的一般特性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C2CE56-96DA-4C8F-8BCA-D85B3DA22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525" y="2178270"/>
            <a:ext cx="82809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/>
              <a:t>映射</a:t>
            </a:r>
            <a:r>
              <a:rPr lang="en-US" altLang="zh-CN" sz="2400" dirty="0"/>
              <a:t>&amp;</a:t>
            </a:r>
            <a:r>
              <a:rPr lang="zh-CN" altLang="en-US" sz="2400" dirty="0"/>
              <a:t>单射</a:t>
            </a:r>
            <a:r>
              <a:rPr lang="en-US" altLang="zh-CN" sz="2400" dirty="0"/>
              <a:t>&amp;</a:t>
            </a:r>
            <a:r>
              <a:rPr lang="zh-CN" altLang="en-US" sz="2400" dirty="0"/>
              <a:t>满射</a:t>
            </a:r>
            <a:r>
              <a:rPr lang="en-US" altLang="zh-CN" sz="2400" dirty="0"/>
              <a:t>&amp;</a:t>
            </a:r>
            <a:r>
              <a:rPr lang="zh-CN" altLang="en-US" sz="2400" dirty="0"/>
              <a:t>双射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CFD369-3AE9-4B5D-BBFD-0E54EDF2D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2843935"/>
            <a:ext cx="5990245" cy="3172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分辨力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3BEC8B-D216-49C5-BC80-0A96A1E91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9" y="1808820"/>
            <a:ext cx="8717124" cy="43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25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296525" y="1223755"/>
            <a:ext cx="85509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静态特性指标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）线性度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）灵敏度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）精确度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）分辨力</a:t>
            </a:r>
            <a:endParaRPr lang="en-US" altLang="zh-CN" sz="2400" dirty="0"/>
          </a:p>
          <a:p>
            <a:pPr algn="just"/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zh-CN" altLang="en-US" sz="2400" dirty="0">
                <a:solidFill>
                  <a:srgbClr val="FF0000"/>
                </a:solidFill>
              </a:rPr>
              <a:t>）迟滞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6</a:t>
            </a:r>
            <a:r>
              <a:rPr lang="zh-CN" altLang="en-US" sz="2400" dirty="0"/>
              <a:t>）重复性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7</a:t>
            </a:r>
            <a:r>
              <a:rPr lang="zh-CN" altLang="en-US" sz="2400" dirty="0"/>
              <a:t>）稳定性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8</a:t>
            </a:r>
            <a:r>
              <a:rPr lang="zh-CN" altLang="en-US" sz="2400" dirty="0"/>
              <a:t>）漂移</a:t>
            </a:r>
          </a:p>
        </p:txBody>
      </p:sp>
    </p:spTree>
    <p:extLst>
      <p:ext uri="{BB962C8B-B14F-4D97-AF65-F5344CB8AC3E}">
        <p14:creationId xmlns:p14="http://schemas.microsoft.com/office/powerpoint/2010/main" val="2963088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迟滞现象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B406FAB-2BB9-4BA4-B1FB-2863A1F06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5" y="1853825"/>
            <a:ext cx="8442030" cy="424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15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296525" y="1223755"/>
            <a:ext cx="85509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静态特性指标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）线性度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）灵敏度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）精确度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）分辨力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）迟滞</a:t>
            </a:r>
            <a:endParaRPr lang="en-US" altLang="zh-CN" sz="2400" dirty="0"/>
          </a:p>
          <a:p>
            <a:pPr algn="just"/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6</a:t>
            </a:r>
            <a:r>
              <a:rPr lang="zh-CN" altLang="en-US" sz="2400" dirty="0">
                <a:solidFill>
                  <a:srgbClr val="FF0000"/>
                </a:solidFill>
              </a:rPr>
              <a:t>）重复性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7</a:t>
            </a:r>
            <a:r>
              <a:rPr lang="zh-CN" altLang="en-US" sz="2400" dirty="0"/>
              <a:t>）稳定性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8</a:t>
            </a:r>
            <a:r>
              <a:rPr lang="zh-CN" altLang="en-US" sz="2400" dirty="0"/>
              <a:t>）漂移</a:t>
            </a:r>
          </a:p>
        </p:txBody>
      </p:sp>
    </p:spTree>
    <p:extLst>
      <p:ext uri="{BB962C8B-B14F-4D97-AF65-F5344CB8AC3E}">
        <p14:creationId xmlns:p14="http://schemas.microsoft.com/office/powerpoint/2010/main" val="1601027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重复性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9B51A0-FE3E-4611-9E7C-679C97A5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0" y="1879408"/>
            <a:ext cx="8201417" cy="424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13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296525" y="1223755"/>
            <a:ext cx="85509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静态特性指标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）线性度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）灵敏度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）精确度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）分辨力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）迟滞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6</a:t>
            </a:r>
            <a:r>
              <a:rPr lang="zh-CN" altLang="en-US" sz="2400" dirty="0"/>
              <a:t>）重复性</a:t>
            </a:r>
            <a:endParaRPr lang="en-US" altLang="zh-CN" sz="2400" dirty="0"/>
          </a:p>
          <a:p>
            <a:pPr algn="just"/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7</a:t>
            </a:r>
            <a:r>
              <a:rPr lang="zh-CN" altLang="en-US" sz="2400" dirty="0">
                <a:solidFill>
                  <a:srgbClr val="FF0000"/>
                </a:solidFill>
              </a:rPr>
              <a:t>）稳定性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8</a:t>
            </a:r>
            <a:r>
              <a:rPr lang="zh-CN" altLang="en-US" sz="2400" dirty="0"/>
              <a:t>）漂移</a:t>
            </a:r>
          </a:p>
        </p:txBody>
      </p:sp>
    </p:spTree>
    <p:extLst>
      <p:ext uri="{BB962C8B-B14F-4D97-AF65-F5344CB8AC3E}">
        <p14:creationId xmlns:p14="http://schemas.microsoft.com/office/powerpoint/2010/main" val="682657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稳定性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0A9DC1-7152-4270-BA87-29E3178F9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0" y="2212966"/>
            <a:ext cx="8505313" cy="16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24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296525" y="1223755"/>
            <a:ext cx="85509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静态特性指标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）线性度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）灵敏度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）精确度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）分辨力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）迟滞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6</a:t>
            </a:r>
            <a:r>
              <a:rPr lang="zh-CN" altLang="en-US" sz="2400" dirty="0"/>
              <a:t>）重复性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7</a:t>
            </a:r>
            <a:r>
              <a:rPr lang="zh-CN" altLang="en-US" sz="2400" dirty="0"/>
              <a:t>）稳定性</a:t>
            </a:r>
            <a:endParaRPr lang="en-US" altLang="zh-CN" sz="2400" dirty="0"/>
          </a:p>
          <a:p>
            <a:pPr algn="just"/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8</a:t>
            </a:r>
            <a:r>
              <a:rPr lang="zh-CN" altLang="en-US" sz="2400" dirty="0">
                <a:solidFill>
                  <a:srgbClr val="FF0000"/>
                </a:solidFill>
              </a:rPr>
              <a:t>）漂移</a:t>
            </a:r>
          </a:p>
        </p:txBody>
      </p:sp>
    </p:spTree>
    <p:extLst>
      <p:ext uri="{BB962C8B-B14F-4D97-AF65-F5344CB8AC3E}">
        <p14:creationId xmlns:p14="http://schemas.microsoft.com/office/powerpoint/2010/main" val="2646719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漂移性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2A4BF4-EFD6-4536-A75D-8203B0459396}"/>
              </a:ext>
            </a:extLst>
          </p:cNvPr>
          <p:cNvSpPr txBox="1"/>
          <p:nvPr/>
        </p:nvSpPr>
        <p:spPr>
          <a:xfrm>
            <a:off x="476545" y="1704674"/>
            <a:ext cx="84609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传感器在输入量不变的情况下，输出量随时间变化的现象。 </a:t>
            </a:r>
            <a:r>
              <a:rPr lang="zh-CN" altLang="en-US" sz="2400" dirty="0">
                <a:solidFill>
                  <a:srgbClr val="FF0000"/>
                </a:solidFill>
              </a:rPr>
              <a:t>产生原因： </a:t>
            </a:r>
            <a:r>
              <a:rPr lang="zh-CN" altLang="en-US" sz="2400" dirty="0"/>
              <a:t>传感器自身结构参数老化 ，测试过程中环境发生变化。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F4404F-90FB-4443-86A9-F21987B2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70" y="3158970"/>
            <a:ext cx="7092510" cy="24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24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漂移性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2A4BF4-EFD6-4536-A75D-8203B0459396}"/>
              </a:ext>
            </a:extLst>
          </p:cNvPr>
          <p:cNvSpPr txBox="1"/>
          <p:nvPr/>
        </p:nvSpPr>
        <p:spPr>
          <a:xfrm>
            <a:off x="476545" y="1704674"/>
            <a:ext cx="84609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传感器在输入量不变的情况下，输出量随时间变化的现象。 </a:t>
            </a:r>
            <a:r>
              <a:rPr lang="zh-CN" altLang="en-US" sz="2400" dirty="0">
                <a:solidFill>
                  <a:srgbClr val="FF0000"/>
                </a:solidFill>
              </a:rPr>
              <a:t>产生原因： </a:t>
            </a:r>
            <a:r>
              <a:rPr lang="zh-CN" altLang="en-US" sz="2400" dirty="0"/>
              <a:t>传感器自身结构参数老化 ，测试过程中环境发生变化。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F924F5-9F68-413F-95B4-3FEBE9CD9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905003"/>
            <a:ext cx="7296251" cy="328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6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251520" y="1313765"/>
            <a:ext cx="85509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/>
              <a:t>当输入量（X）为</a:t>
            </a:r>
            <a:r>
              <a:rPr lang="zh-CN" altLang="en-US" sz="2400" dirty="0">
                <a:solidFill>
                  <a:srgbClr val="FF0000"/>
                </a:solidFill>
              </a:rPr>
              <a:t>静态（常）</a:t>
            </a:r>
            <a:r>
              <a:rPr lang="zh-CN" altLang="en-US" sz="2400" dirty="0"/>
              <a:t>或</a:t>
            </a:r>
            <a:r>
              <a:rPr lang="zh-CN" altLang="en-US" sz="2400" dirty="0">
                <a:solidFill>
                  <a:srgbClr val="FF0000"/>
                </a:solidFill>
              </a:rPr>
              <a:t>变化缓慢</a:t>
            </a:r>
            <a:r>
              <a:rPr lang="zh-CN" altLang="en-US" sz="2400" dirty="0"/>
              <a:t>的信号时(如体温)，讨论传感器的静态特性，输入输出关系称</a:t>
            </a:r>
            <a:r>
              <a:rPr lang="zh-CN" altLang="en-US" sz="2400" dirty="0">
                <a:solidFill>
                  <a:srgbClr val="FF0000"/>
                </a:solidFill>
              </a:rPr>
              <a:t>静态特性</a:t>
            </a:r>
            <a:r>
              <a:rPr lang="zh-CN" altLang="en-US" sz="2400" dirty="0"/>
              <a:t>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510701-DDA6-43AA-9602-0BD3BAB98FD9}"/>
              </a:ext>
            </a:extLst>
          </p:cNvPr>
          <p:cNvSpPr txBox="1"/>
          <p:nvPr/>
        </p:nvSpPr>
        <p:spPr>
          <a:xfrm>
            <a:off x="2096725" y="2340649"/>
            <a:ext cx="4524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静态特性可以用函数式表示为：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057AB8-2B66-47FC-97C0-DEEBE701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700" y="2917610"/>
            <a:ext cx="2761411" cy="8887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9EC792-7186-4818-9966-7C473341B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789" y="3957690"/>
            <a:ext cx="3629025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>
            <a:extLst>
              <a:ext uri="{FF2B5EF4-FFF2-40B4-BE49-F238E27FC236}">
                <a16:creationId xmlns:a16="http://schemas.microsoft.com/office/drawing/2014/main" id="{A2C8BB8C-44B7-442F-B9E9-3EE98F2E866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150938" y="98425"/>
            <a:ext cx="7021512" cy="919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总结及要求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ECEB5B0-409A-4BB7-B67A-C1A1F39D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530" y="1403350"/>
            <a:ext cx="8415935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52500" eaLnBrk="1" hangingPunct="1">
              <a:lnSpc>
                <a:spcPts val="5000"/>
              </a:lnSpc>
              <a:buClr>
                <a:srgbClr val="0000CC"/>
              </a:buClr>
              <a:buSzPct val="50000"/>
              <a:buFont typeface="Wingdings" panose="05000000000000000000" pitchFamily="2" charset="2"/>
              <a:buNone/>
              <a:tabLst>
                <a:tab pos="4133850" algn="l"/>
              </a:tabLst>
            </a:pPr>
            <a:r>
              <a:rPr lang="en-US" altLang="zh-CN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、本章是传感器电子学的重点内容；</a:t>
            </a:r>
            <a:endParaRPr lang="en-US" altLang="zh-CN" kern="0" dirty="0">
              <a:solidFill>
                <a:srgbClr val="0033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defTabSz="952500" eaLnBrk="1" hangingPunct="1">
              <a:lnSpc>
                <a:spcPts val="5000"/>
              </a:lnSpc>
              <a:buClr>
                <a:srgbClr val="0000CC"/>
              </a:buClr>
              <a:buSzPct val="50000"/>
              <a:buFont typeface="Wingdings" panose="05000000000000000000" pitchFamily="2" charset="2"/>
              <a:buNone/>
              <a:tabLst>
                <a:tab pos="4133850" algn="l"/>
              </a:tabLst>
            </a:pPr>
            <a:r>
              <a:rPr lang="en-US" altLang="zh-CN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、传感器静态特性指标一共介绍了</a:t>
            </a:r>
            <a:r>
              <a:rPr lang="en-US" altLang="zh-CN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种；要掌握每种指标的定义和计算方法。</a:t>
            </a:r>
            <a:endParaRPr lang="en-US" altLang="zh-CN" kern="0" dirty="0">
              <a:solidFill>
                <a:srgbClr val="0033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defTabSz="952500" eaLnBrk="1" hangingPunct="1">
              <a:lnSpc>
                <a:spcPts val="5000"/>
              </a:lnSpc>
              <a:buClr>
                <a:srgbClr val="0000CC"/>
              </a:buClr>
              <a:buSzPct val="50000"/>
              <a:buFont typeface="Wingdings" panose="05000000000000000000" pitchFamily="2" charset="2"/>
              <a:buNone/>
              <a:tabLst>
                <a:tab pos="4133850" algn="l"/>
              </a:tabLst>
            </a:pPr>
            <a:r>
              <a:rPr lang="en-US" altLang="zh-CN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、掌握最小二乘法的拟合方法。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71500" y="1087305"/>
            <a:ext cx="85509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/>
              <a:t>传感器的输出输入关系或多或少地存在非线性。在不考虑迟滞、蠕变、不稳定性等因素的情况下，其静态特性可用下列多项式代数方程表示：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5FBE78-812C-4337-85F4-3B96A8623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50" y="2324499"/>
            <a:ext cx="5877801" cy="646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3485EE-332F-4EFB-8856-64C4D457A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25" y="3158970"/>
            <a:ext cx="58102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01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206515" y="1829020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/>
              <a:t>讨论</a:t>
            </a:r>
            <a:r>
              <a:rPr lang="en-US" altLang="zh-CN" sz="2400" dirty="0"/>
              <a:t>a0=0</a:t>
            </a:r>
            <a:r>
              <a:rPr lang="zh-CN" altLang="en-US" sz="2400" dirty="0"/>
              <a:t>时的情形，即静态特性曲线通过原点的情形：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5FBE78-812C-4337-85F4-3B96A8623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09" y="1178610"/>
            <a:ext cx="5877801" cy="6463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9CE58C-7EA6-40B0-9A0A-2F75D9717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81" y="2483895"/>
            <a:ext cx="6364817" cy="395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3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静态特性校准曲线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r>
              <a:rPr lang="zh-CN" altLang="en-US" sz="2400" dirty="0"/>
              <a:t>传感器</a:t>
            </a:r>
            <a:r>
              <a:rPr lang="zh-CN" altLang="en-US" sz="2400" dirty="0">
                <a:solidFill>
                  <a:srgbClr val="FF0000"/>
                </a:solidFill>
              </a:rPr>
              <a:t>静态校准曲线</a:t>
            </a: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zh-CN" altLang="en-US" sz="2400" dirty="0">
                <a:solidFill>
                  <a:srgbClr val="FF0000"/>
                </a:solidFill>
              </a:rPr>
              <a:t>实际曲线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r>
              <a:rPr lang="zh-CN" altLang="en-US" sz="2400" dirty="0"/>
              <a:t>是在静态标准条件下测定的。利用</a:t>
            </a:r>
            <a:r>
              <a:rPr lang="zh-CN" altLang="en-US" sz="2400" dirty="0">
                <a:solidFill>
                  <a:srgbClr val="FF0000"/>
                </a:solidFill>
              </a:rPr>
              <a:t>一定精度等级</a:t>
            </a:r>
            <a:r>
              <a:rPr lang="zh-CN" altLang="en-US" sz="2400" dirty="0"/>
              <a:t>的校准设备，对传感器进行</a:t>
            </a:r>
            <a:r>
              <a:rPr lang="zh-CN" altLang="en-US" sz="2400" dirty="0">
                <a:solidFill>
                  <a:srgbClr val="FF0000"/>
                </a:solidFill>
              </a:rPr>
              <a:t>往复循环</a:t>
            </a:r>
            <a:r>
              <a:rPr lang="zh-CN" altLang="en-US" sz="2400" dirty="0"/>
              <a:t>测试，即可得到输出</a:t>
            </a:r>
            <a:r>
              <a:rPr lang="en-US" altLang="zh-CN" sz="2400" dirty="0"/>
              <a:t>-</a:t>
            </a:r>
            <a:r>
              <a:rPr lang="zh-CN" altLang="en-US" sz="2400" dirty="0"/>
              <a:t>输入数据。将这些数据取平均，即为</a:t>
            </a:r>
            <a:r>
              <a:rPr lang="zh-CN" altLang="en-US" sz="2400" dirty="0">
                <a:solidFill>
                  <a:srgbClr val="FF0000"/>
                </a:solidFill>
              </a:rPr>
              <a:t>传感器的静态校准曲线</a:t>
            </a:r>
            <a:r>
              <a:rPr lang="zh-CN" altLang="en-US" sz="2400" dirty="0"/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34DFD2-C643-4A43-9886-760EBE124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725" y="3164553"/>
            <a:ext cx="5118111" cy="224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12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静态特性指标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）线性度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）灵敏度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）精确度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）分辨力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）迟滞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6</a:t>
            </a:r>
            <a:r>
              <a:rPr lang="zh-CN" altLang="en-US" sz="2400" dirty="0"/>
              <a:t>）重复性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7</a:t>
            </a:r>
            <a:r>
              <a:rPr lang="zh-CN" altLang="en-US" sz="2400" dirty="0"/>
              <a:t>）稳定性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</a:t>
            </a:r>
            <a:r>
              <a:rPr lang="en-US" altLang="zh-CN" sz="2400" dirty="0"/>
              <a:t>8</a:t>
            </a:r>
            <a:r>
              <a:rPr lang="zh-CN" altLang="en-US" sz="2400" dirty="0"/>
              <a:t>）漂移</a:t>
            </a:r>
          </a:p>
        </p:txBody>
      </p:sp>
    </p:spTree>
    <p:extLst>
      <p:ext uri="{BB962C8B-B14F-4D97-AF65-F5344CB8AC3E}">
        <p14:creationId xmlns:p14="http://schemas.microsoft.com/office/powerpoint/2010/main" val="1470050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9E59B-6257-4905-8F32-40B224B1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2100"/>
            <a:ext cx="556211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、传感器的静态特性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2F206-D2C6-491C-ACC0-9D8B0C259372}"/>
              </a:ext>
            </a:extLst>
          </p:cNvPr>
          <p:cNvSpPr txBox="1"/>
          <p:nvPr/>
        </p:nvSpPr>
        <p:spPr>
          <a:xfrm>
            <a:off x="116505" y="1223755"/>
            <a:ext cx="855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线性度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E35C13-9286-477C-85FF-E711D29B1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8" y="1865440"/>
            <a:ext cx="8564103" cy="37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45995"/>
      </p:ext>
    </p:extLst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隶书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4786</TotalTime>
  <Words>951</Words>
  <Application>Microsoft Office PowerPoint</Application>
  <PresentationFormat>全屏显示(4:3)</PresentationFormat>
  <Paragraphs>156</Paragraphs>
  <Slides>40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9" baseType="lpstr">
      <vt:lpstr>黑体</vt:lpstr>
      <vt:lpstr>楷体_GB2312</vt:lpstr>
      <vt:lpstr>宋体</vt:lpstr>
      <vt:lpstr>微软雅黑</vt:lpstr>
      <vt:lpstr>Arial</vt:lpstr>
      <vt:lpstr>Tahoma</vt:lpstr>
      <vt:lpstr>Times New Roman</vt:lpstr>
      <vt:lpstr>Wingdings</vt:lpstr>
      <vt:lpstr>Blends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总结及要求</vt:lpstr>
    </vt:vector>
  </TitlesOfParts>
  <Company>Xidian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通信原理</dc:title>
  <dc:creator>Fan</dc:creator>
  <cp:lastModifiedBy>geniocean</cp:lastModifiedBy>
  <cp:revision>554</cp:revision>
  <dcterms:created xsi:type="dcterms:W3CDTF">2005-12-13T08:40:34Z</dcterms:created>
  <dcterms:modified xsi:type="dcterms:W3CDTF">2021-09-08T09:27:35Z</dcterms:modified>
</cp:coreProperties>
</file>